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162" r:id="rId5"/>
    <p:sldId id="2147471308" r:id="rId6"/>
    <p:sldId id="2147471313" r:id="rId7"/>
    <p:sldId id="2250" r:id="rId8"/>
    <p:sldId id="2147471310" r:id="rId9"/>
    <p:sldId id="2147471314" r:id="rId10"/>
    <p:sldId id="214747089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6" autoAdjust="0"/>
    <p:restoredTop sz="96259" autoAdjust="0"/>
  </p:normalViewPr>
  <p:slideViewPr>
    <p:cSldViewPr snapToGrid="0">
      <p:cViewPr varScale="1">
        <p:scale>
          <a:sx n="62" d="100"/>
          <a:sy n="62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01044-FEFC-4907-B04D-ACDB8E2581A3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EF4E3-0C99-4CBD-8435-102A2EDB1D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49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ea typeface="+mn-ea"/>
                <a:cs typeface="+mn-cs"/>
              </a:rPr>
              <a:pPr marL="0" marR="0" lvl="0" indent="0" algn="r" defTabSz="6094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11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EF4E3-0C99-4CBD-8435-102A2EDB1D1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2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1" y="-2"/>
            <a:ext cx="12192000" cy="6858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6"/>
            <a:ext cx="4013200" cy="1828469"/>
          </a:xfrm>
        </p:spPr>
        <p:txBody>
          <a:bodyPr anchor="b">
            <a:noAutofit/>
          </a:bodyPr>
          <a:lstStyle>
            <a:lvl1pPr algn="l">
              <a:defRPr sz="35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91" y="4187952"/>
            <a:ext cx="4014214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086" indent="0" algn="ctr">
              <a:buNone/>
              <a:defRPr sz="2000"/>
            </a:lvl2pPr>
            <a:lvl3pPr marL="914171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9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8" y="6263641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7"/>
            <a:ext cx="4013179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086" indent="0">
              <a:buNone/>
              <a:defRPr>
                <a:solidFill>
                  <a:schemeClr val="bg2"/>
                </a:solidFill>
              </a:defRPr>
            </a:lvl2pPr>
            <a:lvl3pPr marL="914171" indent="0">
              <a:buNone/>
              <a:defRPr>
                <a:solidFill>
                  <a:schemeClr val="bg2"/>
                </a:solidFill>
              </a:defRPr>
            </a:lvl3pPr>
            <a:lvl4pPr marL="1371257" indent="0">
              <a:buNone/>
              <a:defRPr>
                <a:solidFill>
                  <a:schemeClr val="bg2"/>
                </a:solidFill>
              </a:defRPr>
            </a:lvl4pPr>
            <a:lvl5pPr marL="1828343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4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80" y="381866"/>
            <a:ext cx="2067983" cy="6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72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1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2" y="992029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4"/>
            <a:ext cx="10808206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8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3"/>
            <a:ext cx="352098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20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5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759">
          <p15:clr>
            <a:srgbClr val="FBAE40"/>
          </p15:clr>
        </p15:guide>
        <p15:guide id="3" orient="horz" pos="1280">
          <p15:clr>
            <a:srgbClr val="FBAE40"/>
          </p15:clr>
        </p15:guide>
        <p15:guide id="4" pos="947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4"/>
            <a:ext cx="10808206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8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3"/>
            <a:ext cx="352098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2" y="992029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1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2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67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4759">
          <p15:clr>
            <a:srgbClr val="FBAE40"/>
          </p15:clr>
        </p15:guide>
        <p15:guide id="3" orient="horz" pos="1280">
          <p15:clr>
            <a:srgbClr val="FBAE40"/>
          </p15:clr>
        </p15:guide>
        <p15:guide id="4" pos="94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4"/>
            <a:ext cx="10808206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8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3"/>
            <a:ext cx="352098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9" y="1196978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9" y="1735924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6" y="1196978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6" y="1735924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20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3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4"/>
            <a:ext cx="10808206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8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3"/>
            <a:ext cx="352098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9" y="1196978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9" y="1735924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6" y="1196978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6" y="1735924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2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90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4"/>
            <a:ext cx="10808206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8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3"/>
            <a:ext cx="352098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9" y="1196978"/>
            <a:ext cx="3506786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3" y="1196978"/>
            <a:ext cx="3506786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8" y="1196978"/>
            <a:ext cx="356611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9" y="1735924"/>
            <a:ext cx="3506786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6" y="1735924"/>
            <a:ext cx="3506786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3" y="1735924"/>
            <a:ext cx="356611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20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09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4"/>
            <a:ext cx="10808206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8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3"/>
            <a:ext cx="352098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9" y="1196978"/>
            <a:ext cx="3506786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3" y="1196978"/>
            <a:ext cx="3506786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8" y="1196978"/>
            <a:ext cx="356611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9" y="1735924"/>
            <a:ext cx="3506786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6" y="1735924"/>
            <a:ext cx="3506786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3" y="1735924"/>
            <a:ext cx="356611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2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04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2945" indent="-230130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624" indent="-228543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3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2945" indent="-230130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624" indent="-228543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3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2945" indent="-230130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624" indent="-228543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4"/>
            <a:ext cx="10808206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8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3"/>
            <a:ext cx="352098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20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4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4"/>
            <a:ext cx="10808206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8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3"/>
            <a:ext cx="352098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2945" indent="-230130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624" indent="-228543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3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2945" indent="-230130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624" indent="-228543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3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2945" indent="-230130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624" indent="-228543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2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12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8" y="6325194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8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8" y="4201642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086" indent="0">
              <a:buNone/>
              <a:defRPr>
                <a:solidFill>
                  <a:schemeClr val="accent5"/>
                </a:solidFill>
              </a:defRPr>
            </a:lvl2pPr>
            <a:lvl3pPr marL="914171" indent="0">
              <a:buNone/>
              <a:defRPr>
                <a:solidFill>
                  <a:schemeClr val="accent3"/>
                </a:solidFill>
              </a:defRPr>
            </a:lvl3pPr>
            <a:lvl4pPr marL="1371257" indent="0">
              <a:buNone/>
              <a:defRPr>
                <a:solidFill>
                  <a:schemeClr val="accent3"/>
                </a:solidFill>
              </a:defRPr>
            </a:lvl4pPr>
            <a:lvl5pPr marL="1828343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7" y="2023873"/>
            <a:ext cx="8575589" cy="1231107"/>
          </a:xfrm>
        </p:spPr>
        <p:txBody>
          <a:bodyPr anchor="t" anchorCtr="0"/>
          <a:lstStyle>
            <a:lvl1pPr algn="l" rtl="0" eaLnBrk="1" latinLnBrk="0" hangingPunct="1">
              <a:defRPr lang="en-US" sz="3999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2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3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7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8" y="6263641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263639"/>
            <a:ext cx="35209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20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73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5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8" y="6325194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6"/>
            <a:ext cx="4013200" cy="1828469"/>
          </a:xfrm>
        </p:spPr>
        <p:txBody>
          <a:bodyPr anchor="b">
            <a:noAutofit/>
          </a:bodyPr>
          <a:lstStyle>
            <a:lvl1pPr algn="l">
              <a:defRPr sz="3599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91" y="4187952"/>
            <a:ext cx="4014214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086" indent="0" algn="ctr">
              <a:buNone/>
              <a:defRPr sz="2000"/>
            </a:lvl2pPr>
            <a:lvl3pPr marL="914171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9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7"/>
            <a:ext cx="4013179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086" indent="0">
              <a:buNone/>
              <a:defRPr>
                <a:solidFill>
                  <a:schemeClr val="bg2"/>
                </a:solidFill>
              </a:defRPr>
            </a:lvl2pPr>
            <a:lvl3pPr marL="914171" indent="0">
              <a:buNone/>
              <a:defRPr>
                <a:solidFill>
                  <a:schemeClr val="bg2"/>
                </a:solidFill>
              </a:defRPr>
            </a:lvl3pPr>
            <a:lvl4pPr marL="1371257" indent="0">
              <a:buNone/>
              <a:defRPr>
                <a:solidFill>
                  <a:schemeClr val="bg2"/>
                </a:solidFill>
              </a:defRPr>
            </a:lvl4pPr>
            <a:lvl5pPr marL="1828343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9" y="381865"/>
            <a:ext cx="2067983" cy="6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8" y="6263641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263639"/>
            <a:ext cx="35209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2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8" y="6263641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263639"/>
            <a:ext cx="35209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20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4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338191" cy="828040"/>
          </a:xfrm>
        </p:spPr>
        <p:txBody>
          <a:bodyPr wrap="square">
            <a:no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CCBE88-5C72-4DB4-B50D-69941C788DE7}"/>
              </a:ext>
            </a:extLst>
          </p:cNvPr>
          <p:cNvSpPr/>
          <p:nvPr userDrawn="1"/>
        </p:nvSpPr>
        <p:spPr>
          <a:xfrm>
            <a:off x="1" y="5968999"/>
            <a:ext cx="12192000" cy="32766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26AF2EE-D996-43AA-BAFF-46B47303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8" y="6263641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74F727-3F16-4A92-8CC7-43ADE3FF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263639"/>
            <a:ext cx="35209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02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18672" cy="828040"/>
          </a:xfrm>
        </p:spPr>
        <p:txBody>
          <a:bodyPr wrap="square"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1" y="1457739"/>
            <a:ext cx="11222736" cy="4505740"/>
          </a:xfrm>
        </p:spPr>
        <p:txBody>
          <a:bodyPr/>
          <a:lstStyle>
            <a:lvl1pPr marL="158711" marR="0" indent="-158711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/>
            </a:lvl1pPr>
            <a:lvl2pPr marL="156594" marR="0" indent="-158711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461318" marR="0" indent="-158711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766042" marR="0" indent="-158711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1070766" marR="0" indent="-158711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1070766" marR="0" lvl="4" indent="-158711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158711" marR="0" lvl="0" indent="-158711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8"/>
            <a:ext cx="6096001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335114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none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549401"/>
            <a:ext cx="11222736" cy="4415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411692DA-460D-7348-BFC6-0F8BE4C5A20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2020 Cognizant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9B14FF8A-C8C0-1841-9F19-BA0167858F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2B6397-759D-E042-8D69-02361D044E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44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5"/>
            <a:ext cx="8169317" cy="1579267"/>
          </a:xfrm>
        </p:spPr>
        <p:txBody>
          <a:bodyPr anchor="b">
            <a:noAutofit/>
          </a:bodyPr>
          <a:lstStyle>
            <a:lvl1pPr algn="l">
              <a:defRPr sz="3599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2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086" indent="0" algn="ctr">
              <a:buNone/>
              <a:defRPr sz="2000"/>
            </a:lvl2pPr>
            <a:lvl3pPr marL="914171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9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8" y="4987533"/>
            <a:ext cx="4013179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086" indent="0">
              <a:buNone/>
              <a:defRPr>
                <a:solidFill>
                  <a:schemeClr val="bg2"/>
                </a:solidFill>
              </a:defRPr>
            </a:lvl2pPr>
            <a:lvl3pPr marL="914171" indent="0">
              <a:buNone/>
              <a:defRPr>
                <a:solidFill>
                  <a:schemeClr val="bg2"/>
                </a:solidFill>
              </a:defRPr>
            </a:lvl3pPr>
            <a:lvl4pPr marL="1371257" indent="0">
              <a:buNone/>
              <a:defRPr>
                <a:solidFill>
                  <a:schemeClr val="bg2"/>
                </a:solidFill>
              </a:defRPr>
            </a:lvl4pPr>
            <a:lvl5pPr marL="1828343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8" y="6325194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 - Privileged and Confidential, Work Product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7"/>
            <a:ext cx="3228343" cy="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36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8" y="6325194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 - Privileged and Confidential, Work Product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900" y="989147"/>
            <a:ext cx="3228342" cy="566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5"/>
            <a:ext cx="8169317" cy="1579267"/>
          </a:xfrm>
        </p:spPr>
        <p:txBody>
          <a:bodyPr anchor="b">
            <a:noAutofit/>
          </a:bodyPr>
          <a:lstStyle>
            <a:lvl1pPr algn="l">
              <a:defRPr sz="3599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2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086" indent="0" algn="ctr">
              <a:buNone/>
              <a:defRPr sz="2000"/>
            </a:lvl2pPr>
            <a:lvl3pPr marL="914171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9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8" y="4987533"/>
            <a:ext cx="4013179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086" indent="0">
              <a:buNone/>
              <a:defRPr>
                <a:solidFill>
                  <a:schemeClr val="bg2"/>
                </a:solidFill>
              </a:defRPr>
            </a:lvl2pPr>
            <a:lvl3pPr marL="914171" indent="0">
              <a:buNone/>
              <a:defRPr>
                <a:solidFill>
                  <a:schemeClr val="bg2"/>
                </a:solidFill>
              </a:defRPr>
            </a:lvl3pPr>
            <a:lvl4pPr marL="1371257" indent="0">
              <a:buNone/>
              <a:defRPr>
                <a:solidFill>
                  <a:schemeClr val="bg2"/>
                </a:solidFill>
              </a:defRPr>
            </a:lvl4pPr>
            <a:lvl5pPr marL="1828343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56618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8" y="6325194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8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6"/>
            <a:ext cx="11368088" cy="3959081"/>
          </a:xfrm>
          <a:prstGeom prst="rect">
            <a:avLst/>
          </a:prstGeom>
        </p:spPr>
        <p:txBody>
          <a:bodyPr/>
          <a:lstStyle>
            <a:lvl1pPr marL="457086" indent="-457086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390" indent="-230130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069" indent="-23013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2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64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201" y="-16933"/>
            <a:ext cx="730779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9" y="1903673"/>
            <a:ext cx="6053326" cy="1846659"/>
          </a:xfrm>
        </p:spPr>
        <p:txBody>
          <a:bodyPr wrap="square" anchor="ctr" anchorCtr="0">
            <a:spAutoFit/>
          </a:bodyPr>
          <a:lstStyle>
            <a:lvl1pPr algn="l">
              <a:defRPr sz="5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8" y="6325194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8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9" y="381865"/>
            <a:ext cx="2067983" cy="6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91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7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8" y="6325194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8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3"/>
            <a:ext cx="9381744" cy="1107996"/>
          </a:xfrm>
        </p:spPr>
        <p:txBody>
          <a:bodyPr anchor="ctr" anchorCtr="0"/>
          <a:lstStyle>
            <a:lvl1pPr algn="l">
              <a:defRPr sz="35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20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1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8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3"/>
            <a:ext cx="352098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20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04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759">
          <p15:clr>
            <a:srgbClr val="FBAE40"/>
          </p15:clr>
        </p15:guide>
        <p15:guide id="3" orient="horz" pos="1280">
          <p15:clr>
            <a:srgbClr val="FBAE40"/>
          </p15:clr>
        </p15:guide>
        <p15:guide id="4" pos="947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1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6"/>
            <a:ext cx="1080821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8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3"/>
            <a:ext cx="352098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2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21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4759">
          <p15:clr>
            <a:srgbClr val="FBAE40"/>
          </p15:clr>
        </p15:guide>
        <p15:guide id="3" orient="horz" pos="1280">
          <p15:clr>
            <a:srgbClr val="FBAE40"/>
          </p15:clr>
        </p15:guide>
        <p15:guide id="4" pos="94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7785"/>
            <a:ext cx="10808210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26723"/>
            <a:ext cx="10808210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8" y="6325194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25299"/>
            <a:ext cx="352098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</p:sldLayoutIdLst>
  <p:hf hdr="0" dt="0"/>
  <p:txStyles>
    <p:titleStyle>
      <a:lvl1pPr algn="l" defTabSz="914171" rtl="0" eaLnBrk="1" latinLnBrk="0" hangingPunct="1">
        <a:lnSpc>
          <a:spcPct val="100000"/>
        </a:lnSpc>
        <a:spcBef>
          <a:spcPct val="0"/>
        </a:spcBef>
        <a:buNone/>
        <a:defRPr sz="239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1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294" indent="-230130" algn="l" defTabSz="914171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4972" indent="-230130" algn="l" defTabSz="914171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853">
          <p15:clr>
            <a:srgbClr val="F26B43"/>
          </p15:clr>
        </p15:guide>
        <p15:guide id="2" pos="380">
          <p15:clr>
            <a:srgbClr val="F26B43"/>
          </p15:clr>
        </p15:guide>
        <p15:guide id="3" orient="horz" pos="5257">
          <p15:clr>
            <a:srgbClr val="F26B43"/>
          </p15:clr>
        </p15:guide>
        <p15:guide id="4" orient="horz" pos="384">
          <p15:clr>
            <a:srgbClr val="F26B43"/>
          </p15:clr>
        </p15:guide>
        <p15:guide id="5" orient="horz" pos="55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humphries/" TargetMode="External"/><Relationship Id="rId2" Type="http://schemas.openxmlformats.org/officeDocument/2006/relationships/hyperlink" Target="https://be.cognizant.com/documents/preview/1142124/Social-Media-Posting-Toolkit-Mar21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cognizant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be.cognizant.com/documents/preview/552934/External-Communications-and-Social-Media-Policy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linkedin.com/in/brhumphri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ADA36547-D432-A945-8543-24FF67FEF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707" y="2971800"/>
            <a:ext cx="4014214" cy="457200"/>
          </a:xfrm>
        </p:spPr>
        <p:txBody>
          <a:bodyPr/>
          <a:lstStyle/>
          <a:p>
            <a:r>
              <a:rPr lang="en-US" sz="2800" dirty="0"/>
              <a:t>LinkedIn Cheat Sheet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379D77-89C1-9643-9F39-09A35C448B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59456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90386-F3CB-A44C-AC09-ADE75025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ED53B-1813-5344-B196-FF1A0715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F999DB-31D4-DB4D-8884-B6E86DE62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044498"/>
            <a:ext cx="5393218" cy="1092607"/>
          </a:xfrm>
        </p:spPr>
        <p:txBody>
          <a:bodyPr/>
          <a:lstStyle/>
          <a:p>
            <a:r>
              <a:rPr lang="en-US" sz="3550" dirty="0"/>
              <a:t>Quick guide to get started on LinkedIn</a:t>
            </a:r>
          </a:p>
        </p:txBody>
      </p:sp>
    </p:spTree>
    <p:extLst>
      <p:ext uri="{BB962C8B-B14F-4D97-AF65-F5344CB8AC3E}">
        <p14:creationId xmlns:p14="http://schemas.microsoft.com/office/powerpoint/2010/main" val="260587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DDC415-C545-848F-B3A0-4786E7FCF71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999693" cy="4191000"/>
          </a:xfrm>
        </p:spPr>
        <p:txBody>
          <a:bodyPr/>
          <a:lstStyle/>
          <a:p>
            <a:pPr marL="287338" indent="-287338">
              <a:buFont typeface="Wingdings" pitchFamily="2" charset="2"/>
              <a:buChar char="q"/>
            </a:pPr>
            <a:r>
              <a:rPr lang="en-US" sz="1400" b="1" dirty="0"/>
              <a:t>Update your profile picture</a:t>
            </a:r>
          </a:p>
          <a:p>
            <a:pPr marL="287338" lvl="1" indent="0">
              <a:spcBef>
                <a:spcPts val="0"/>
              </a:spcBef>
              <a:buNone/>
            </a:pPr>
            <a:r>
              <a:rPr lang="en-US" sz="1400" dirty="0"/>
              <a:t>Use an updated clean, professional headshot. This first step can lead to 21x more profile views and 9x more connection requests </a:t>
            </a:r>
          </a:p>
          <a:p>
            <a:pPr marL="287338" indent="-287338">
              <a:buFont typeface="Wingdings" pitchFamily="2" charset="2"/>
              <a:buChar char="q"/>
            </a:pPr>
            <a:r>
              <a:rPr lang="en-US" sz="1400" b="1" dirty="0"/>
              <a:t>Add a cover photo</a:t>
            </a:r>
          </a:p>
          <a:p>
            <a:pPr marL="287338" lvl="1" indent="0">
              <a:spcBef>
                <a:spcPts val="0"/>
              </a:spcBef>
              <a:buNone/>
            </a:pPr>
            <a:r>
              <a:rPr lang="en-US" sz="1400" dirty="0"/>
              <a:t>A photo of yourself at a speaking engagement is a great opportunity to establish credibility. If you don’t have one, choose a Cognizant social cover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  <a:p>
            <a:pPr marL="287338" indent="-287338">
              <a:buFont typeface="Wingdings" pitchFamily="2" charset="2"/>
              <a:buChar char="q"/>
            </a:pPr>
            <a:r>
              <a:rPr lang="en-US" sz="1400" b="1" dirty="0"/>
              <a:t>Add your headline</a:t>
            </a:r>
          </a:p>
          <a:p>
            <a:pPr marL="458788" lvl="1" indent="-109538">
              <a:spcBef>
                <a:spcPts val="0"/>
              </a:spcBef>
            </a:pPr>
            <a:r>
              <a:rPr lang="en-US" sz="1400" dirty="0"/>
              <a:t>Use a keyword-rich headline that represents the core areas/topics you want to be known for</a:t>
            </a:r>
          </a:p>
          <a:p>
            <a:pPr marL="458788" lvl="1" indent="-109538"/>
            <a:r>
              <a:rPr lang="en-US" sz="1400" dirty="0"/>
              <a:t>Example of a great headline: Director of Proud Management at Cognizant, Tech Evangelist, and Formula 1 Fan </a:t>
            </a:r>
          </a:p>
          <a:p>
            <a:pPr marL="287338" indent="-287338">
              <a:buFont typeface="Wingdings" pitchFamily="2" charset="2"/>
              <a:buChar char="q"/>
            </a:pPr>
            <a:r>
              <a:rPr lang="en-US" sz="1400" b="1" dirty="0"/>
              <a:t>Add your summary</a:t>
            </a:r>
          </a:p>
          <a:p>
            <a:pPr marL="458788" lvl="1" indent="-109538">
              <a:spcBef>
                <a:spcPts val="0"/>
              </a:spcBef>
            </a:pPr>
            <a:r>
              <a:rPr lang="en-US" sz="1400" dirty="0"/>
              <a:t>This should include more information about your role at Cognizant and a brief statement about what you are passionate about</a:t>
            </a:r>
          </a:p>
          <a:p>
            <a:pPr marL="458788" lvl="1" indent="-109538"/>
            <a:r>
              <a:rPr lang="en-US" sz="1400" dirty="0"/>
              <a:t>Write in first person (I/We) and with a conversational tone to humanize your story</a:t>
            </a:r>
          </a:p>
          <a:p>
            <a:pPr marL="458788" lvl="1" indent="-109538"/>
            <a:r>
              <a:rPr lang="en-US" sz="1400" dirty="0"/>
              <a:t>Review Brian Humphries’s summary as a great example located </a:t>
            </a:r>
            <a:r>
              <a:rPr lang="en-US" sz="1400" dirty="0">
                <a:hlinkClick r:id="rId3"/>
              </a:rPr>
              <a:t>here</a:t>
            </a:r>
            <a:endParaRPr lang="en-US" sz="1400" dirty="0"/>
          </a:p>
          <a:p>
            <a:pPr marL="287338" indent="-287338">
              <a:buFont typeface="Wingdings" pitchFamily="2" charset="2"/>
              <a:buChar char="q"/>
            </a:pPr>
            <a:r>
              <a:rPr lang="en-US" sz="1400" b="1" dirty="0"/>
              <a:t>Add your work experience</a:t>
            </a:r>
          </a:p>
          <a:p>
            <a:pPr marL="287338" lvl="1" indent="0">
              <a:spcBef>
                <a:spcPts val="0"/>
              </a:spcBef>
              <a:buNone/>
            </a:pPr>
            <a:r>
              <a:rPr lang="en-US" sz="1400" dirty="0"/>
              <a:t>Break down your last 5 to 10 work experiences. Pro tip: add a significant accomplishment to each job as it will give you additional opportunities to include key words for the algorithm </a:t>
            </a:r>
          </a:p>
          <a:p>
            <a:pPr marL="287338" indent="-287338">
              <a:buFont typeface="Wingdings" pitchFamily="2" charset="2"/>
              <a:buChar char="q"/>
            </a:pPr>
            <a:r>
              <a:rPr lang="en-US" sz="1400" b="1" dirty="0"/>
              <a:t>Add your education</a:t>
            </a:r>
          </a:p>
          <a:p>
            <a:pPr marL="287338" lvl="1" indent="0">
              <a:spcBef>
                <a:spcPts val="0"/>
              </a:spcBef>
              <a:buNone/>
            </a:pPr>
            <a:r>
              <a:rPr lang="en-US" sz="1400" dirty="0"/>
              <a:t>List your highest academic level </a:t>
            </a:r>
          </a:p>
          <a:p>
            <a:pPr lvl="1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EB471-5FCD-935D-59DD-1F1BD744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the Best LinkedIn Profile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C1155F6-B8A6-6D2B-04F6-757F4700AC7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202" y="992029"/>
            <a:ext cx="11225603" cy="461068"/>
          </a:xfrm>
        </p:spPr>
        <p:txBody>
          <a:bodyPr/>
          <a:lstStyle/>
          <a:p>
            <a:r>
              <a:rPr lang="en-US" sz="1400" dirty="0"/>
              <a:t>Did you know? An optimized profile page appears in more searches – connecting you closer to your employees and to your desired network.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A18F-232D-288A-5314-ECA236423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78B3D-29D8-B945-7D41-F7F4B469A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9D5AF-DED7-B8FD-A3DA-6B71F94832DB}"/>
              </a:ext>
            </a:extLst>
          </p:cNvPr>
          <p:cNvSpPr txBox="1"/>
          <p:nvPr/>
        </p:nvSpPr>
        <p:spPr>
          <a:xfrm>
            <a:off x="385534" y="662646"/>
            <a:ext cx="10951030" cy="3888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601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A2C0A4-F471-0642-8605-D2125F7A4502}"/>
              </a:ext>
            </a:extLst>
          </p:cNvPr>
          <p:cNvSpPr/>
          <p:nvPr/>
        </p:nvSpPr>
        <p:spPr>
          <a:xfrm>
            <a:off x="7267139" y="2576530"/>
            <a:ext cx="1909396" cy="836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What messages do you want to share?</a:t>
            </a: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chemeClr val="tx1"/>
                </a:solidFill>
              </a:rPr>
              <a:t>Examples: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Earnings, DE&amp;I, what we do, 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BED18-F702-9548-9944-CE0C2BCCE091}"/>
              </a:ext>
            </a:extLst>
          </p:cNvPr>
          <p:cNvSpPr/>
          <p:nvPr/>
        </p:nvSpPr>
        <p:spPr>
          <a:xfrm>
            <a:off x="459471" y="2576063"/>
            <a:ext cx="2029729" cy="836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Who do you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want to reach?</a:t>
            </a: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chemeClr val="tx1"/>
                </a:solidFill>
              </a:rPr>
              <a:t>Examples: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Business leaders, sales professionals, potential employees, etc.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9903-D3D1-D645-8F31-593257851C43}"/>
              </a:ext>
            </a:extLst>
          </p:cNvPr>
          <p:cNvSpPr/>
          <p:nvPr/>
        </p:nvSpPr>
        <p:spPr>
          <a:xfrm>
            <a:off x="2833270" y="2576530"/>
            <a:ext cx="1909396" cy="836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What topics are closely related to your goals at Cognizant? </a:t>
            </a: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chemeClr val="tx1"/>
                </a:solidFill>
              </a:rPr>
              <a:t>Examples: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Case studies, product launches, clint wins, etc.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AA3A8E-56B9-0549-AC0F-840884E3B9E6}"/>
              </a:ext>
            </a:extLst>
          </p:cNvPr>
          <p:cNvSpPr/>
          <p:nvPr/>
        </p:nvSpPr>
        <p:spPr>
          <a:xfrm>
            <a:off x="5086736" y="2576530"/>
            <a:ext cx="1836333" cy="836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What do you want to be known for as a leader?</a:t>
            </a: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chemeClr val="tx1"/>
                </a:solidFill>
              </a:rPr>
              <a:t>Examples: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Strategic, visionary, innovative, etc. 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D642DC93-98C4-DB49-A00D-90A00BBC5660}"/>
              </a:ext>
            </a:extLst>
          </p:cNvPr>
          <p:cNvSpPr txBox="1">
            <a:spLocks/>
          </p:cNvSpPr>
          <p:nvPr/>
        </p:nvSpPr>
        <p:spPr>
          <a:xfrm>
            <a:off x="419971" y="6273054"/>
            <a:ext cx="460563" cy="24976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2B6397-759D-E042-8D69-02361D044E00}" type="slidenum">
              <a:rPr lang="en-US" sz="800"/>
              <a:pPr>
                <a:defRPr/>
              </a:pPr>
              <a:t>4</a:t>
            </a:fld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E151FC-8540-48BE-8C39-34A55D9A14CB}"/>
              </a:ext>
            </a:extLst>
          </p:cNvPr>
          <p:cNvSpPr/>
          <p:nvPr/>
        </p:nvSpPr>
        <p:spPr>
          <a:xfrm>
            <a:off x="9520604" y="2576530"/>
            <a:ext cx="1909396" cy="836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Any other topics or lifestyle interests that you’d like to amplify?</a:t>
            </a: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chemeClr val="tx1"/>
                </a:solidFill>
              </a:rPr>
              <a:t>Examples: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Leadership insights, personal stories, etc. 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C0AEBA82-1332-484F-88C9-EC349700436D}"/>
              </a:ext>
            </a:extLst>
          </p:cNvPr>
          <p:cNvSpPr txBox="1">
            <a:spLocks/>
          </p:cNvSpPr>
          <p:nvPr/>
        </p:nvSpPr>
        <p:spPr>
          <a:xfrm>
            <a:off x="650252" y="6531833"/>
            <a:ext cx="6638542" cy="2497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© 2022 Cognizant - Privileged and Confidential, Work Product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79490-FD73-85C8-9B65-B9D001EB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thought starters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43946D-785C-1130-D196-10F80EF604D3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Before creating content, the following questions will help you to understand your key areas of focus, your authentic tone and what you are trying to achieve on LinkedIn. </a:t>
            </a:r>
          </a:p>
        </p:txBody>
      </p:sp>
      <p:pic>
        <p:nvPicPr>
          <p:cNvPr id="21" name="Picture 20" descr="divider line.png">
            <a:extLst>
              <a:ext uri="{FF2B5EF4-FFF2-40B4-BE49-F238E27FC236}">
                <a16:creationId xmlns:a16="http://schemas.microsoft.com/office/drawing/2014/main" id="{5752A4DA-38DE-79FC-A867-502BBFBCB6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68371" y="3499707"/>
            <a:ext cx="3713118" cy="142705"/>
          </a:xfrm>
          <a:prstGeom prst="rect">
            <a:avLst/>
          </a:prstGeom>
        </p:spPr>
      </p:pic>
      <p:pic>
        <p:nvPicPr>
          <p:cNvPr id="23" name="Picture 22" descr="divider line.png">
            <a:extLst>
              <a:ext uri="{FF2B5EF4-FFF2-40B4-BE49-F238E27FC236}">
                <a16:creationId xmlns:a16="http://schemas.microsoft.com/office/drawing/2014/main" id="{25CB9B50-F98B-A5AB-5354-CAADF8AFCE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15394" y="3499707"/>
            <a:ext cx="3713118" cy="142705"/>
          </a:xfrm>
          <a:prstGeom prst="rect">
            <a:avLst/>
          </a:prstGeom>
        </p:spPr>
      </p:pic>
      <p:pic>
        <p:nvPicPr>
          <p:cNvPr id="24" name="Picture 23" descr="divider line.png">
            <a:extLst>
              <a:ext uri="{FF2B5EF4-FFF2-40B4-BE49-F238E27FC236}">
                <a16:creationId xmlns:a16="http://schemas.microsoft.com/office/drawing/2014/main" id="{794D07E1-E62C-B8A4-BBC4-88FFEFA1D1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25194" y="3499707"/>
            <a:ext cx="3713118" cy="142705"/>
          </a:xfrm>
          <a:prstGeom prst="rect">
            <a:avLst/>
          </a:prstGeom>
        </p:spPr>
      </p:pic>
      <p:pic>
        <p:nvPicPr>
          <p:cNvPr id="25" name="Picture 24" descr="divider line.png">
            <a:extLst>
              <a:ext uri="{FF2B5EF4-FFF2-40B4-BE49-F238E27FC236}">
                <a16:creationId xmlns:a16="http://schemas.microsoft.com/office/drawing/2014/main" id="{2BE2C089-F82C-E64F-1735-E3A972DD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58793" y="3499708"/>
            <a:ext cx="3713118" cy="1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5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80C352FD-A876-44DA-93E7-DC58B74F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topic examples for LinkedIn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5A67F-18DA-F3C8-E761-AE1DC2814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10720-4470-9D57-4574-C71C3EA93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A4E18-25FC-8C4B-07D8-AD8ED048ECE3}"/>
              </a:ext>
            </a:extLst>
          </p:cNvPr>
          <p:cNvSpPr txBox="1"/>
          <p:nvPr/>
        </p:nvSpPr>
        <p:spPr>
          <a:xfrm>
            <a:off x="3052351" y="1754337"/>
            <a:ext cx="2162377" cy="114390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2700" lvl="1" indent="-12700">
              <a:spcBef>
                <a:spcPts val="1000"/>
              </a:spcBef>
            </a:pPr>
            <a:r>
              <a:rPr lang="en-US" b="1" dirty="0"/>
              <a:t>Leadership</a:t>
            </a:r>
          </a:p>
          <a:p>
            <a:pPr marL="12700" lvl="1" indent="-12700">
              <a:spcBef>
                <a:spcPts val="1000"/>
              </a:spcBef>
            </a:pPr>
            <a:r>
              <a:rPr lang="en-US" sz="1200" b="1" dirty="0"/>
              <a:t>Examples:</a:t>
            </a:r>
            <a:br>
              <a:rPr lang="en-US" sz="1200" b="1" dirty="0"/>
            </a:br>
            <a:r>
              <a:rPr lang="en-US" sz="1200" dirty="0"/>
              <a:t>Speaking Engagements, Career Advice, Professional Insights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4A7C7D-FA0E-D4C8-3B04-68B54A377A75}"/>
              </a:ext>
            </a:extLst>
          </p:cNvPr>
          <p:cNvSpPr txBox="1"/>
          <p:nvPr/>
        </p:nvSpPr>
        <p:spPr>
          <a:xfrm>
            <a:off x="486176" y="1754337"/>
            <a:ext cx="2187752" cy="123623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b="1" dirty="0"/>
              <a:t>Cognizant Announcements</a:t>
            </a:r>
          </a:p>
          <a:p>
            <a:pPr algn="l"/>
            <a:r>
              <a:rPr lang="en-US" sz="1200" b="1" dirty="0"/>
              <a:t>Examples: </a:t>
            </a:r>
            <a:br>
              <a:rPr lang="en-US" sz="1200" b="1" dirty="0"/>
            </a:br>
            <a:r>
              <a:rPr lang="en-US" sz="1200" dirty="0"/>
              <a:t>Company Awards, DE&amp;I, Earnings, Key Updates</a:t>
            </a:r>
            <a:endParaRPr 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5D8FB4-62F5-C078-8867-167D28959C1A}"/>
              </a:ext>
            </a:extLst>
          </p:cNvPr>
          <p:cNvSpPr txBox="1"/>
          <p:nvPr/>
        </p:nvSpPr>
        <p:spPr>
          <a:xfrm>
            <a:off x="8825056" y="1754337"/>
            <a:ext cx="2397126" cy="123623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2700" indent="-12700" algn="l">
              <a:spcAft>
                <a:spcPts val="1000"/>
              </a:spcAft>
            </a:pPr>
            <a:r>
              <a:rPr lang="en-US" b="1" dirty="0"/>
              <a:t>Value </a:t>
            </a:r>
            <a:br>
              <a:rPr lang="en-US" b="1" dirty="0"/>
            </a:br>
            <a:r>
              <a:rPr lang="en-US" b="1" dirty="0"/>
              <a:t>Proposition</a:t>
            </a:r>
          </a:p>
          <a:p>
            <a:pPr marL="12700" indent="-12700" algn="l"/>
            <a:r>
              <a:rPr lang="en-US" sz="1200" b="1" dirty="0"/>
              <a:t>Examples: </a:t>
            </a:r>
            <a:br>
              <a:rPr lang="en-US" sz="1200" b="1" dirty="0"/>
            </a:br>
            <a:r>
              <a:rPr lang="en-US" sz="1200" dirty="0"/>
              <a:t>Work We Do, Product and Service Releases, Client Wins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F9650-D7AB-1333-821A-F8C2F87BFA06}"/>
              </a:ext>
            </a:extLst>
          </p:cNvPr>
          <p:cNvSpPr txBox="1"/>
          <p:nvPr/>
        </p:nvSpPr>
        <p:spPr>
          <a:xfrm>
            <a:off x="5759405" y="1754337"/>
            <a:ext cx="2604101" cy="117211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2700" indent="-12700" algn="l">
              <a:spcBef>
                <a:spcPts val="500"/>
              </a:spcBef>
            </a:pPr>
            <a:r>
              <a:rPr lang="en-US" b="1" dirty="0"/>
              <a:t>Team </a:t>
            </a:r>
            <a:br>
              <a:rPr lang="en-US" b="1" dirty="0"/>
            </a:br>
            <a:r>
              <a:rPr lang="en-US" b="1" dirty="0"/>
              <a:t>Recognition</a:t>
            </a:r>
          </a:p>
          <a:p>
            <a:pPr marL="12700" indent="-12700" algn="l">
              <a:spcBef>
                <a:spcPts val="500"/>
              </a:spcBef>
            </a:pPr>
            <a:r>
              <a:rPr lang="en-US" sz="1200" b="1" dirty="0"/>
              <a:t>Examples: </a:t>
            </a:r>
            <a:br>
              <a:rPr lang="en-US" sz="1200" b="1" dirty="0"/>
            </a:br>
            <a:r>
              <a:rPr lang="en-US" sz="1200" dirty="0"/>
              <a:t>Workplace Culture, Team Awards, Internal Events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1FF06-43AB-4B35-BAA8-DDC862C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62" y="3200398"/>
            <a:ext cx="2333357" cy="2103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14E4A4-D35A-4736-9A5F-38688A9B5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88"/>
          <a:stretch/>
        </p:blipFill>
        <p:spPr>
          <a:xfrm>
            <a:off x="5829126" y="3200398"/>
            <a:ext cx="2464658" cy="2103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0E554-8EF4-4578-A79C-0B4CF0490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55" y="3200399"/>
            <a:ext cx="2230461" cy="2103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BAA166-FA07-43D3-B7DA-4BF63E1CB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798" y="3248197"/>
            <a:ext cx="2617869" cy="2103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divider line.png">
            <a:extLst>
              <a:ext uri="{FF2B5EF4-FFF2-40B4-BE49-F238E27FC236}">
                <a16:creationId xmlns:a16="http://schemas.microsoft.com/office/drawing/2014/main" id="{B537F8DC-DEC7-843B-23EA-AE24F8A7D5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64717" y="3551855"/>
            <a:ext cx="4253830" cy="163486"/>
          </a:xfrm>
          <a:prstGeom prst="rect">
            <a:avLst/>
          </a:prstGeom>
        </p:spPr>
      </p:pic>
      <p:pic>
        <p:nvPicPr>
          <p:cNvPr id="19" name="Picture 18" descr="divider line.png">
            <a:extLst>
              <a:ext uri="{FF2B5EF4-FFF2-40B4-BE49-F238E27FC236}">
                <a16:creationId xmlns:a16="http://schemas.microsoft.com/office/drawing/2014/main" id="{0EF02C38-517C-D8E6-AFD4-B2DBEFD7FAB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538227" y="3551842"/>
            <a:ext cx="4253804" cy="163485"/>
          </a:xfrm>
          <a:prstGeom prst="rect">
            <a:avLst/>
          </a:prstGeom>
        </p:spPr>
      </p:pic>
      <p:pic>
        <p:nvPicPr>
          <p:cNvPr id="20" name="Picture 19" descr="divider line.png">
            <a:extLst>
              <a:ext uri="{FF2B5EF4-FFF2-40B4-BE49-F238E27FC236}">
                <a16:creationId xmlns:a16="http://schemas.microsoft.com/office/drawing/2014/main" id="{AF738B99-A88C-DCB0-E57E-7A248563571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593167" y="3551830"/>
            <a:ext cx="4253778" cy="1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5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80C352FD-A876-44DA-93E7-DC58B74F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 dirty="0"/>
              <a:t>"How to" on creating and sharing content in 10 minutes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B43B9A-542A-7A81-1A41-BFA034A85B3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202" y="992029"/>
            <a:ext cx="11028215" cy="461068"/>
          </a:xfrm>
        </p:spPr>
        <p:txBody>
          <a:bodyPr/>
          <a:lstStyle/>
          <a:p>
            <a:r>
              <a:rPr lang="en-US" dirty="0"/>
              <a:t>Executives actively engaging and sharing content on social enhances organic social media content, increases brand visibility, boosts credibility, and strengthens associate engagement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D0DCA-D3FD-4F0B-B015-500BF5682705}"/>
              </a:ext>
            </a:extLst>
          </p:cNvPr>
          <p:cNvSpPr txBox="1"/>
          <p:nvPr/>
        </p:nvSpPr>
        <p:spPr>
          <a:xfrm>
            <a:off x="468383" y="1757965"/>
            <a:ext cx="7955181" cy="42601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tx2"/>
                </a:solidFill>
              </a:rPr>
              <a:t>Carefully review the Cognizant Social Media policy document</a:t>
            </a:r>
          </a:p>
          <a:p>
            <a:pPr marL="179388" lvl="1"/>
            <a:r>
              <a:rPr lang="en-US" sz="1200" dirty="0">
                <a:solidFill>
                  <a:schemeClr val="tx2"/>
                </a:solidFill>
              </a:rPr>
              <a:t>Available via Be.Cognizant </a:t>
            </a:r>
            <a:r>
              <a:rPr lang="en-US" sz="1200" dirty="0">
                <a:solidFill>
                  <a:schemeClr val="tx2"/>
                </a:solidFill>
                <a:hlinkClick r:id="rId2"/>
              </a:rPr>
              <a:t>here</a:t>
            </a:r>
            <a:endParaRPr lang="en-US" sz="1200" b="1" dirty="0">
              <a:solidFill>
                <a:schemeClr val="tx2"/>
              </a:solidFill>
            </a:endParaRPr>
          </a:p>
          <a:p>
            <a:pPr marL="179388" indent="-179388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tx2"/>
                </a:solidFill>
              </a:rPr>
              <a:t>Ensure you are following Cognizant, Brian Humphries and other Executive Committee leaders on LinkedIn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hlinkClick r:id="rId3"/>
              </a:rPr>
              <a:t>Here is the link </a:t>
            </a:r>
            <a:r>
              <a:rPr lang="en-US" sz="1200" dirty="0">
                <a:solidFill>
                  <a:schemeClr val="tx2"/>
                </a:solidFill>
              </a:rPr>
              <a:t>to Cognizant’s page and </a:t>
            </a:r>
            <a:r>
              <a:rPr lang="en-US" sz="1200" dirty="0">
                <a:solidFill>
                  <a:schemeClr val="tx2"/>
                </a:solidFill>
                <a:hlinkClick r:id="rId4"/>
              </a:rPr>
              <a:t>here is the link</a:t>
            </a:r>
            <a:r>
              <a:rPr lang="en-US" sz="1200" dirty="0">
                <a:solidFill>
                  <a:schemeClr val="tx2"/>
                </a:solidFill>
              </a:rPr>
              <a:t> to Brian Humphries page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This will allow you to see when Cognizant and the EC posts. This is a great opportunity to like, comment, and share the posts </a:t>
            </a:r>
            <a:endParaRPr lang="en-US" sz="1200" b="1" dirty="0">
              <a:solidFill>
                <a:schemeClr val="tx2"/>
              </a:solidFill>
            </a:endParaRPr>
          </a:p>
          <a:p>
            <a:pPr marL="179388" indent="-179388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tx2"/>
                </a:solidFill>
              </a:rPr>
              <a:t>Review your notifications and connection invitations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Engage with comments on your posts by liking or replying (examples on the right) 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Accept or decline connection invitations </a:t>
            </a:r>
          </a:p>
          <a:p>
            <a:pPr marL="179388" indent="-179388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tx2"/>
                </a:solidFill>
              </a:rPr>
              <a:t>Scroll through your home newsfeed 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Look for opportunities to engage on your connection’s posts by liking or commenting 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Engage with trending posts about topics that interest you </a:t>
            </a:r>
          </a:p>
          <a:p>
            <a:pPr marL="179388" indent="-179388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tx2"/>
                </a:solidFill>
              </a:rPr>
              <a:t>Share relevant, interesting topics or news 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Share newsworthy Cognizant content by simply clicking on the “Share” button below the post 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Review the key topic examples on slide 5 for post inspiration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Be authentic and conversational with your copy 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Utilize Cognizant hashtags:</a:t>
            </a:r>
          </a:p>
          <a:p>
            <a:pPr marL="579438" lvl="2" indent="-179388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 #BeCognizant (culture, value, workplace, etc.)</a:t>
            </a:r>
          </a:p>
          <a:p>
            <a:pPr marL="579438" lvl="2" indent="-179388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#IntuitionEngineered (case studies, products, services, etc.)</a:t>
            </a:r>
          </a:p>
          <a:p>
            <a:pPr marL="579438" lvl="2" indent="-179388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#CognizantOutreach (volunteering activities, etc.)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A solid social presence can contain author original content and sharing others such as Cognizant’s posts</a:t>
            </a:r>
          </a:p>
          <a:p>
            <a:pPr marL="179388" indent="-179388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tx2"/>
                </a:solidFill>
              </a:rPr>
              <a:t>Continue with this process 2x or 3x a month 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Be consistent, timely and flexible 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Continue to blend professional and personal updates </a:t>
            </a:r>
          </a:p>
          <a:p>
            <a:pPr marL="344488" lvl="1" indent="-1651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lvl="1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213A705-5791-4808-8433-90638745F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10377" r="3412" b="8187"/>
          <a:stretch/>
        </p:blipFill>
        <p:spPr bwMode="auto">
          <a:xfrm>
            <a:off x="8730539" y="4531254"/>
            <a:ext cx="2926080" cy="7049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8C055-F119-49D1-A445-52B5C6978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539" y="5545392"/>
            <a:ext cx="2926080" cy="6594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5BE28B-9FE8-4E56-9397-86711EB2A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0539" y="1778506"/>
            <a:ext cx="2926080" cy="24435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85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AFC09-58ED-0D4D-A4FB-2695903A1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163" y="1951121"/>
            <a:ext cx="9085650" cy="1261884"/>
          </a:xfrm>
        </p:spPr>
        <p:txBody>
          <a:bodyPr/>
          <a:lstStyle/>
          <a:p>
            <a:r>
              <a:rPr lang="en-US" sz="4000" dirty="0"/>
              <a:t>Thank you!</a:t>
            </a:r>
            <a:br>
              <a:rPr lang="en-US" sz="2400" dirty="0"/>
            </a:br>
            <a:br>
              <a:rPr lang="en-US" sz="2400" dirty="0"/>
            </a:br>
            <a:r>
              <a:rPr lang="en-US" sz="1800" b="0" dirty="0"/>
              <a:t>If you have any additional questions, please contact </a:t>
            </a:r>
            <a:r>
              <a:rPr lang="en-US" sz="1800" b="0" dirty="0">
                <a:solidFill>
                  <a:schemeClr val="bg2">
                    <a:lumMod val="50000"/>
                  </a:schemeClr>
                </a:solidFill>
              </a:rPr>
              <a:t>Kelsey.Paige@cognizant.com</a:t>
            </a:r>
            <a:endParaRPr lang="en-US" sz="2400" b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E85AE-8F5D-BB47-9397-91D1A281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Cognizant - Privileged and Confidential, Work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5914-6FD9-274B-B10B-BE56C8D7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715A7-1CF8-41A0-817A-DE1EF1B32A26}"/>
              </a:ext>
            </a:extLst>
          </p:cNvPr>
          <p:cNvSpPr txBox="1"/>
          <p:nvPr/>
        </p:nvSpPr>
        <p:spPr>
          <a:xfrm>
            <a:off x="651163" y="3566634"/>
            <a:ext cx="6104708" cy="3693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Follow us on our social networks!</a:t>
            </a:r>
          </a:p>
        </p:txBody>
      </p:sp>
      <p:pic>
        <p:nvPicPr>
          <p:cNvPr id="7" name="Picture 4" descr="Linkedin Logo PNG, Linkedin Logo Transparent Background - FreeIconsPNG">
            <a:extLst>
              <a:ext uri="{FF2B5EF4-FFF2-40B4-BE49-F238E27FC236}">
                <a16:creationId xmlns:a16="http://schemas.microsoft.com/office/drawing/2014/main" id="{56365F47-F329-4C81-B0C8-20439ACD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2" y="4066527"/>
            <a:ext cx="412357" cy="36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acebook-icon-transparent-background-3 - Barod">
            <a:extLst>
              <a:ext uri="{FF2B5EF4-FFF2-40B4-BE49-F238E27FC236}">
                <a16:creationId xmlns:a16="http://schemas.microsoft.com/office/drawing/2014/main" id="{1A7FBC46-DB63-4B63-8171-04AE1784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70" y="4054285"/>
            <a:ext cx="387874" cy="3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Twitter Logo transparent PNG - StickPNG">
            <a:extLst>
              <a:ext uri="{FF2B5EF4-FFF2-40B4-BE49-F238E27FC236}">
                <a16:creationId xmlns:a16="http://schemas.microsoft.com/office/drawing/2014/main" id="{89CDA40C-7828-411D-AE02-B9E56233C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6917" r="13146" b="15252"/>
          <a:stretch/>
        </p:blipFill>
        <p:spPr bwMode="auto">
          <a:xfrm>
            <a:off x="2269845" y="4033172"/>
            <a:ext cx="469584" cy="43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nstagram Logo transparent PNG - StickPNG">
            <a:extLst>
              <a:ext uri="{FF2B5EF4-FFF2-40B4-BE49-F238E27FC236}">
                <a16:creationId xmlns:a16="http://schemas.microsoft.com/office/drawing/2014/main" id="{0455CB66-BF3E-4683-8995-005A118D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830" y="4036707"/>
            <a:ext cx="423031" cy="4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D591F9-3FB6-49B8-AFF5-E41D1BC01386}"/>
              </a:ext>
            </a:extLst>
          </p:cNvPr>
          <p:cNvSpPr txBox="1"/>
          <p:nvPr/>
        </p:nvSpPr>
        <p:spPr>
          <a:xfrm>
            <a:off x="651163" y="4595477"/>
            <a:ext cx="6509656" cy="3693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b="1" dirty="0"/>
              <a:t>@Cognizant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3F0FFE-29E6-483B-A69C-47BCA1CCB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261" y="4042921"/>
            <a:ext cx="530263" cy="41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317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31122" id="{E81ECB99-F2DE-FC44-B993-E5A209E9C071}" vid="{E056BC50-BFCB-5444-AECA-4841FEB0A9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6F2FB6F0C0F643874E7A21317CEB83" ma:contentTypeVersion="18" ma:contentTypeDescription="Create a new document." ma:contentTypeScope="" ma:versionID="77ad7d47b5846e074a8d1a1b5ef8fc3e">
  <xsd:schema xmlns:xsd="http://www.w3.org/2001/XMLSchema" xmlns:xs="http://www.w3.org/2001/XMLSchema" xmlns:p="http://schemas.microsoft.com/office/2006/metadata/properties" xmlns:ns2="fbe430c1-83a1-4407-a93f-d2144dec552c" xmlns:ns3="da2a811a-61f7-41d9-a96a-3fe58d3117da" targetNamespace="http://schemas.microsoft.com/office/2006/metadata/properties" ma:root="true" ma:fieldsID="e4c89a779393efc3eb3398d714813c4b" ns2:_="" ns3:_="">
    <xsd:import namespace="fbe430c1-83a1-4407-a93f-d2144dec552c"/>
    <xsd:import namespace="da2a811a-61f7-41d9-a96a-3fe58d311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Category1" minOccurs="0"/>
                <xsd:element ref="ns2:MediaLengthInSeconds" minOccurs="0"/>
                <xsd:element ref="ns2:PermissionSet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e430c1-83a1-4407-a93f-d2144dec5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3b7d1d5-7262-4eb7-85df-493a730aa6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Category1" ma:index="19" nillable="true" ma:displayName="Category 1" ma:format="Dropdown" ma:internalName="Category1">
      <xsd:simpleType>
        <xsd:restriction base="dms:Choice">
          <xsd:enumeration value="Global Policy"/>
          <xsd:enumeration value="Ethics and Compliance "/>
          <xsd:enumeration value="Code of Ethics"/>
          <xsd:enumeration value="Translation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PermissionSet" ma:index="21" nillable="true" ma:displayName="PermissionSet" ma:hidden="true" ma:internalName="PermissionSet" ma:readOnly="false">
      <xsd:simpleType>
        <xsd:restriction base="dms:Text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a811a-61f7-41d9-a96a-3fe58d3117d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daa6e134-06f1-4965-9f1c-4ca2ce1ac82e}" ma:internalName="TaxCatchAll" ma:showField="CatchAllData" ma:web="da2a811a-61f7-41d9-a96a-3fe58d311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a2a811a-61f7-41d9-a96a-3fe58d3117da">
      <UserInfo>
        <DisplayName>Hamilton, Candace (Cognizant)</DisplayName>
        <AccountId>18</AccountId>
        <AccountType/>
      </UserInfo>
    </SharedWithUsers>
    <lcf76f155ced4ddcb4097134ff3c332f xmlns="fbe430c1-83a1-4407-a93f-d2144dec552c">
      <Terms xmlns="http://schemas.microsoft.com/office/infopath/2007/PartnerControls"/>
    </lcf76f155ced4ddcb4097134ff3c332f>
    <Category1 xmlns="fbe430c1-83a1-4407-a93f-d2144dec552c" xsi:nil="true"/>
    <TaxCatchAll xmlns="da2a811a-61f7-41d9-a96a-3fe58d3117da" xsi:nil="true"/>
    <PermissionSet xmlns="fbe430c1-83a1-4407-a93f-d2144dec552c" xsi:nil="true"/>
    <_Flow_SignoffStatus xmlns="fbe430c1-83a1-4407-a93f-d2144dec552c" xsi:nil="true"/>
  </documentManagement>
</p:properties>
</file>

<file path=customXml/itemProps1.xml><?xml version="1.0" encoding="utf-8"?>
<ds:datastoreItem xmlns:ds="http://schemas.openxmlformats.org/officeDocument/2006/customXml" ds:itemID="{5CAC3610-F0F7-4A45-BC9A-0D643D48C5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e430c1-83a1-4407-a93f-d2144dec552c"/>
    <ds:schemaRef ds:uri="da2a811a-61f7-41d9-a96a-3fe58d311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779228-C182-42D0-8431-E19DB8A356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3EA576-27D7-4F53-8743-95FFC6B5B305}">
  <ds:schemaRefs>
    <ds:schemaRef ds:uri="c4ed48e1-bdec-4e7e-9f25-81995f57d04a"/>
    <ds:schemaRef ds:uri="http://schemas.microsoft.com/office/2006/metadata/properties"/>
    <ds:schemaRef ds:uri="http://purl.org/dc/elements/1.1/"/>
    <ds:schemaRef ds:uri="http://purl.org/dc/dcmitype/"/>
    <ds:schemaRef ds:uri="cbd68389-ac12-47e1-88c1-55a9160ad2b6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da2a811a-61f7-41d9-a96a-3fe58d3117da"/>
    <ds:schemaRef ds:uri="fbe430c1-83a1-4407-a93f-d2144dec55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31722</TotalTime>
  <Words>818</Words>
  <Application>Microsoft Office PowerPoint</Application>
  <PresentationFormat>Widescreen</PresentationFormat>
  <Paragraphs>81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1_Office Theme</vt:lpstr>
      <vt:lpstr>PowerPoint Presentation</vt:lpstr>
      <vt:lpstr>Quick guide to get started on LinkedIn</vt:lpstr>
      <vt:lpstr>How to Build the Best LinkedIn Profile</vt:lpstr>
      <vt:lpstr>Content thought starters</vt:lpstr>
      <vt:lpstr>Key topic examples for LinkedIn</vt:lpstr>
      <vt:lpstr>"How to" on creating and sharing content in 10 minutes</vt:lpstr>
      <vt:lpstr>Thank you!  If you have any additional questions, please contact Kelsey.Paige@cognizant.com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guidelines</dc:title>
  <dc:creator>Hamilton, Candace (Cognizant)</dc:creator>
  <cp:lastModifiedBy>B, Prabakaran (Cognizant)</cp:lastModifiedBy>
  <cp:revision>23</cp:revision>
  <dcterms:created xsi:type="dcterms:W3CDTF">2022-04-13T20:25:40Z</dcterms:created>
  <dcterms:modified xsi:type="dcterms:W3CDTF">2024-02-16T11:36:16Z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0x010100E06F2FB6F0C0F643874E7A21317CEB83</vt:lpwstr>
  </property>
</Properties>
</file>